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60" r:id="rId2"/>
    <p:sldId id="256" r:id="rId3"/>
    <p:sldId id="257" r:id="rId4"/>
    <p:sldId id="258" r:id="rId5"/>
    <p:sldId id="259" r:id="rId6"/>
  </p:sldIdLst>
  <p:sldSz cx="9144000" cy="6858000" type="screen4x3"/>
  <p:notesSz cx="7010400" cy="92964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107" d="100"/>
          <a:sy n="107" d="100"/>
        </p:scale>
        <p:origin x="-1098" y="-84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5" Type="http://schemas.openxmlformats.org/officeDocument/2006/relationships/slide" Target="slides/slide4.xml"/><Relationship Id="rId10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93A91FA-3BD7-4C08-91B4-B37EE27AC637}" type="datetimeFigureOut">
              <a:rPr lang="en-US" smtClean="0"/>
              <a:t>5/11/2012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64AE6A5-718C-47BF-965D-3E7E1851B2E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0794158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93A91FA-3BD7-4C08-91B4-B37EE27AC637}" type="datetimeFigureOut">
              <a:rPr lang="en-US" smtClean="0"/>
              <a:t>5/11/2012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64AE6A5-718C-47BF-965D-3E7E1851B2E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7331564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93A91FA-3BD7-4C08-91B4-B37EE27AC637}" type="datetimeFigureOut">
              <a:rPr lang="en-US" smtClean="0"/>
              <a:t>5/11/2012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64AE6A5-718C-47BF-965D-3E7E1851B2E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8740634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93A91FA-3BD7-4C08-91B4-B37EE27AC637}" type="datetimeFigureOut">
              <a:rPr lang="en-US" smtClean="0"/>
              <a:t>5/11/2012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64AE6A5-718C-47BF-965D-3E7E1851B2E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4928800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93A91FA-3BD7-4C08-91B4-B37EE27AC637}" type="datetimeFigureOut">
              <a:rPr lang="en-US" smtClean="0"/>
              <a:t>5/11/2012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64AE6A5-718C-47BF-965D-3E7E1851B2E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734873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93A91FA-3BD7-4C08-91B4-B37EE27AC637}" type="datetimeFigureOut">
              <a:rPr lang="en-US" smtClean="0"/>
              <a:t>5/11/2012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64AE6A5-718C-47BF-965D-3E7E1851B2E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0190777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93A91FA-3BD7-4C08-91B4-B37EE27AC637}" type="datetimeFigureOut">
              <a:rPr lang="en-US" smtClean="0"/>
              <a:t>5/11/2012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64AE6A5-718C-47BF-965D-3E7E1851B2E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6444063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93A91FA-3BD7-4C08-91B4-B37EE27AC637}" type="datetimeFigureOut">
              <a:rPr lang="en-US" smtClean="0"/>
              <a:t>5/11/2012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64AE6A5-718C-47BF-965D-3E7E1851B2E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4910298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93A91FA-3BD7-4C08-91B4-B37EE27AC637}" type="datetimeFigureOut">
              <a:rPr lang="en-US" smtClean="0"/>
              <a:t>5/11/2012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64AE6A5-718C-47BF-965D-3E7E1851B2E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3753547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93A91FA-3BD7-4C08-91B4-B37EE27AC637}" type="datetimeFigureOut">
              <a:rPr lang="en-US" smtClean="0"/>
              <a:t>5/11/2012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64AE6A5-718C-47BF-965D-3E7E1851B2E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0501326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93A91FA-3BD7-4C08-91B4-B37EE27AC637}" type="datetimeFigureOut">
              <a:rPr lang="en-US" smtClean="0"/>
              <a:t>5/11/2012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64AE6A5-718C-47BF-965D-3E7E1851B2E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4317171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93A91FA-3BD7-4C08-91B4-B37EE27AC637}" type="datetimeFigureOut">
              <a:rPr lang="en-US" smtClean="0"/>
              <a:t>5/11/2012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64AE6A5-718C-47BF-965D-3E7E1851B2E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7590162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685800" y="914400"/>
            <a:ext cx="7543800" cy="5029200"/>
          </a:xfrm>
        </p:spPr>
        <p:txBody>
          <a:bodyPr>
            <a:normAutofit fontScale="92500" lnSpcReduction="20000"/>
          </a:bodyPr>
          <a:lstStyle/>
          <a:p>
            <a:endParaRPr lang="en-US" dirty="0" smtClean="0">
              <a:solidFill>
                <a:schemeClr val="tx1"/>
              </a:solidFill>
            </a:endParaRPr>
          </a:p>
          <a:p>
            <a:endParaRPr lang="en-US" dirty="0">
              <a:solidFill>
                <a:schemeClr val="tx1"/>
              </a:solidFill>
            </a:endParaRPr>
          </a:p>
          <a:p>
            <a:r>
              <a:rPr lang="en-US" sz="5400" b="1" dirty="0" smtClean="0">
                <a:solidFill>
                  <a:schemeClr val="tx1"/>
                </a:solidFill>
              </a:rPr>
              <a:t>LCR Financials at a glance:  </a:t>
            </a:r>
          </a:p>
          <a:p>
            <a:r>
              <a:rPr lang="en-US" sz="5400" b="1" dirty="0" smtClean="0">
                <a:solidFill>
                  <a:schemeClr val="tx1"/>
                </a:solidFill>
              </a:rPr>
              <a:t>Contributions</a:t>
            </a:r>
          </a:p>
          <a:p>
            <a:endParaRPr lang="en-US" sz="5400" b="1" dirty="0">
              <a:solidFill>
                <a:schemeClr val="tx1"/>
              </a:solidFill>
            </a:endParaRPr>
          </a:p>
          <a:p>
            <a:r>
              <a:rPr lang="en-US" sz="5400" b="1" dirty="0" smtClean="0">
                <a:solidFill>
                  <a:schemeClr val="tx1"/>
                </a:solidFill>
              </a:rPr>
              <a:t>Presented by: </a:t>
            </a:r>
          </a:p>
          <a:p>
            <a:r>
              <a:rPr lang="en-US" sz="5400" b="1" dirty="0" smtClean="0">
                <a:solidFill>
                  <a:schemeClr val="tx1"/>
                </a:solidFill>
              </a:rPr>
              <a:t>Tammy Rosenberg</a:t>
            </a:r>
            <a:endParaRPr lang="en-US" sz="5400" b="1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405483863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304801"/>
            <a:ext cx="7772400" cy="762000"/>
          </a:xfrm>
        </p:spPr>
        <p:txBody>
          <a:bodyPr>
            <a:normAutofit fontScale="90000"/>
          </a:bodyPr>
          <a:lstStyle/>
          <a:p>
            <a:r>
              <a:rPr lang="en-US" b="1" dirty="0" smtClean="0"/>
              <a:t>LCR Financials at a glance:  Contributions</a:t>
            </a:r>
            <a:endParaRPr lang="en-US" b="1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685800" y="1467784"/>
            <a:ext cx="5486400" cy="4724400"/>
          </a:xfrm>
        </p:spPr>
        <p:txBody>
          <a:bodyPr/>
          <a:lstStyle/>
          <a:p>
            <a:r>
              <a:rPr lang="en-US" dirty="0" smtClean="0">
                <a:solidFill>
                  <a:schemeClr val="tx1"/>
                </a:solidFill>
              </a:rPr>
              <a:t>Week of February 2, 2012</a:t>
            </a:r>
          </a:p>
          <a:p>
            <a:pPr algn="l"/>
            <a:endParaRPr lang="en-US" sz="1200" dirty="0" smtClean="0">
              <a:solidFill>
                <a:schemeClr val="tx1"/>
              </a:solidFill>
            </a:endParaRPr>
          </a:p>
          <a:p>
            <a:pPr algn="l"/>
            <a:r>
              <a:rPr lang="en-US" dirty="0" smtClean="0">
                <a:solidFill>
                  <a:schemeClr val="tx1"/>
                </a:solidFill>
              </a:rPr>
              <a:t>Actual Week	=	$   11,814</a:t>
            </a:r>
          </a:p>
          <a:p>
            <a:pPr algn="l"/>
            <a:r>
              <a:rPr lang="en-US" dirty="0" smtClean="0">
                <a:solidFill>
                  <a:schemeClr val="tx1"/>
                </a:solidFill>
              </a:rPr>
              <a:t>Budget Week  	=	$     8,495</a:t>
            </a:r>
          </a:p>
          <a:p>
            <a:pPr algn="l"/>
            <a:endParaRPr lang="en-US" dirty="0">
              <a:solidFill>
                <a:schemeClr val="tx1"/>
              </a:solidFill>
            </a:endParaRPr>
          </a:p>
          <a:p>
            <a:pPr algn="l"/>
            <a:r>
              <a:rPr lang="en-US" dirty="0" smtClean="0">
                <a:solidFill>
                  <a:schemeClr val="tx1"/>
                </a:solidFill>
              </a:rPr>
              <a:t>YTD Actual 	= 	$106,463</a:t>
            </a:r>
          </a:p>
          <a:p>
            <a:pPr algn="l"/>
            <a:r>
              <a:rPr lang="en-US" dirty="0" smtClean="0">
                <a:solidFill>
                  <a:schemeClr val="tx1"/>
                </a:solidFill>
              </a:rPr>
              <a:t>YTD Budget	= 	$106,166</a:t>
            </a:r>
            <a:endParaRPr lang="en-US" dirty="0">
              <a:solidFill>
                <a:schemeClr val="tx1"/>
              </a:solidFill>
            </a:endParaRPr>
          </a:p>
        </p:txBody>
      </p:sp>
      <p:sp>
        <p:nvSpPr>
          <p:cNvPr id="11" name="TextBox 10"/>
          <p:cNvSpPr txBox="1"/>
          <p:nvPr/>
        </p:nvSpPr>
        <p:spPr>
          <a:xfrm>
            <a:off x="7037104" y="2495879"/>
            <a:ext cx="13716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dirty="0" smtClean="0"/>
              <a:t>39% Favorable</a:t>
            </a:r>
            <a:endParaRPr lang="en-US" dirty="0"/>
          </a:p>
        </p:txBody>
      </p:sp>
      <p:sp>
        <p:nvSpPr>
          <p:cNvPr id="12" name="TextBox 11"/>
          <p:cNvSpPr txBox="1"/>
          <p:nvPr/>
        </p:nvSpPr>
        <p:spPr>
          <a:xfrm>
            <a:off x="7038578" y="4152545"/>
            <a:ext cx="13716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dirty="0" smtClean="0"/>
              <a:t>.3% Favorable</a:t>
            </a:r>
            <a:endParaRPr lang="en-US" dirty="0"/>
          </a:p>
        </p:txBody>
      </p:sp>
      <p:sp>
        <p:nvSpPr>
          <p:cNvPr id="13" name="Right Brace 12"/>
          <p:cNvSpPr/>
          <p:nvPr/>
        </p:nvSpPr>
        <p:spPr>
          <a:xfrm>
            <a:off x="6375791" y="2323745"/>
            <a:ext cx="502920" cy="990600"/>
          </a:xfrm>
          <a:prstGeom prst="rightBrace">
            <a:avLst/>
          </a:prstGeom>
          <a:ln w="254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Right Brace 13"/>
          <p:cNvSpPr/>
          <p:nvPr/>
        </p:nvSpPr>
        <p:spPr>
          <a:xfrm>
            <a:off x="6388515" y="4000145"/>
            <a:ext cx="502920" cy="990600"/>
          </a:xfrm>
          <a:prstGeom prst="rightBrace">
            <a:avLst/>
          </a:prstGeom>
          <a:ln w="254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5" name="TextBox 14"/>
          <p:cNvSpPr txBox="1"/>
          <p:nvPr/>
        </p:nvSpPr>
        <p:spPr>
          <a:xfrm>
            <a:off x="914400" y="5430184"/>
            <a:ext cx="7315200" cy="646331"/>
          </a:xfrm>
          <a:prstGeom prst="rect">
            <a:avLst/>
          </a:prstGeom>
          <a:noFill/>
          <a:ln w="41275">
            <a:solidFill>
              <a:schemeClr val="accent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US" dirty="0" smtClean="0"/>
              <a:t>For the Week of February 2 we had a large collection, far above the amount we expected.  This helped to get us back on track for the YTD.  </a:t>
            </a:r>
          </a:p>
        </p:txBody>
      </p:sp>
    </p:spTree>
    <p:extLst>
      <p:ext uri="{BB962C8B-B14F-4D97-AF65-F5344CB8AC3E}">
        <p14:creationId xmlns:p14="http://schemas.microsoft.com/office/powerpoint/2010/main" val="1010819703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304801"/>
            <a:ext cx="7772400" cy="762000"/>
          </a:xfrm>
        </p:spPr>
        <p:txBody>
          <a:bodyPr>
            <a:normAutofit fontScale="90000"/>
          </a:bodyPr>
          <a:lstStyle/>
          <a:p>
            <a:r>
              <a:rPr lang="en-US" sz="4000" b="1" dirty="0" smtClean="0"/>
              <a:t>LCR Financials at a glance:</a:t>
            </a:r>
            <a:br>
              <a:rPr lang="en-US" sz="4000" b="1" dirty="0" smtClean="0"/>
            </a:br>
            <a:r>
              <a:rPr lang="en-US" sz="4000" b="1" dirty="0" smtClean="0"/>
              <a:t>Contributions</a:t>
            </a:r>
            <a:endParaRPr lang="en-US" sz="4000" b="1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685800" y="1387882"/>
            <a:ext cx="5486400" cy="4724400"/>
          </a:xfrm>
        </p:spPr>
        <p:txBody>
          <a:bodyPr/>
          <a:lstStyle/>
          <a:p>
            <a:r>
              <a:rPr lang="en-US" dirty="0" smtClean="0">
                <a:solidFill>
                  <a:schemeClr val="tx1"/>
                </a:solidFill>
              </a:rPr>
              <a:t>Week of April 15, 2012</a:t>
            </a:r>
          </a:p>
          <a:p>
            <a:pPr algn="l"/>
            <a:endParaRPr lang="en-US" sz="1200" dirty="0" smtClean="0">
              <a:solidFill>
                <a:schemeClr val="tx1"/>
              </a:solidFill>
            </a:endParaRPr>
          </a:p>
          <a:p>
            <a:pPr algn="l"/>
            <a:r>
              <a:rPr lang="en-US" dirty="0" smtClean="0">
                <a:solidFill>
                  <a:schemeClr val="tx1"/>
                </a:solidFill>
              </a:rPr>
              <a:t>Actual Week	=	$     6,515</a:t>
            </a:r>
          </a:p>
          <a:p>
            <a:pPr algn="l"/>
            <a:r>
              <a:rPr lang="en-US" dirty="0" smtClean="0">
                <a:solidFill>
                  <a:schemeClr val="tx1"/>
                </a:solidFill>
              </a:rPr>
              <a:t>Budget Week  	=	$     7,377</a:t>
            </a:r>
          </a:p>
          <a:p>
            <a:pPr algn="l"/>
            <a:endParaRPr lang="en-US" dirty="0">
              <a:solidFill>
                <a:schemeClr val="tx1"/>
              </a:solidFill>
            </a:endParaRPr>
          </a:p>
          <a:p>
            <a:pPr algn="l"/>
            <a:r>
              <a:rPr lang="en-US" dirty="0" smtClean="0">
                <a:solidFill>
                  <a:schemeClr val="tx1"/>
                </a:solidFill>
              </a:rPr>
              <a:t>YTD Actual 	= 	$184,818</a:t>
            </a:r>
          </a:p>
          <a:p>
            <a:pPr algn="l"/>
            <a:r>
              <a:rPr lang="en-US" dirty="0" smtClean="0">
                <a:solidFill>
                  <a:schemeClr val="tx1"/>
                </a:solidFill>
              </a:rPr>
              <a:t>YTD Budget	= 	$188,414</a:t>
            </a:r>
            <a:endParaRPr lang="en-US" dirty="0">
              <a:solidFill>
                <a:schemeClr val="tx1"/>
              </a:solidFill>
            </a:endParaRPr>
          </a:p>
        </p:txBody>
      </p:sp>
      <p:sp>
        <p:nvSpPr>
          <p:cNvPr id="11" name="TextBox 10"/>
          <p:cNvSpPr txBox="1"/>
          <p:nvPr/>
        </p:nvSpPr>
        <p:spPr>
          <a:xfrm>
            <a:off x="7037104" y="2415977"/>
            <a:ext cx="13716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dirty="0" smtClean="0"/>
              <a:t>12% Unfavorable</a:t>
            </a:r>
            <a:endParaRPr lang="en-US" dirty="0"/>
          </a:p>
        </p:txBody>
      </p:sp>
      <p:sp>
        <p:nvSpPr>
          <p:cNvPr id="12" name="TextBox 11"/>
          <p:cNvSpPr txBox="1"/>
          <p:nvPr/>
        </p:nvSpPr>
        <p:spPr>
          <a:xfrm>
            <a:off x="7038578" y="4072643"/>
            <a:ext cx="13716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dirty="0" smtClean="0"/>
              <a:t>2% Unfavorable</a:t>
            </a:r>
            <a:endParaRPr lang="en-US" dirty="0"/>
          </a:p>
        </p:txBody>
      </p:sp>
      <p:sp>
        <p:nvSpPr>
          <p:cNvPr id="13" name="Right Brace 12"/>
          <p:cNvSpPr/>
          <p:nvPr/>
        </p:nvSpPr>
        <p:spPr>
          <a:xfrm>
            <a:off x="6375791" y="2243843"/>
            <a:ext cx="502920" cy="990600"/>
          </a:xfrm>
          <a:prstGeom prst="rightBrace">
            <a:avLst/>
          </a:prstGeom>
          <a:ln w="254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Right Brace 13"/>
          <p:cNvSpPr/>
          <p:nvPr/>
        </p:nvSpPr>
        <p:spPr>
          <a:xfrm>
            <a:off x="6388515" y="3920243"/>
            <a:ext cx="502920" cy="990600"/>
          </a:xfrm>
          <a:prstGeom prst="rightBrace">
            <a:avLst/>
          </a:prstGeom>
          <a:ln w="254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5" name="TextBox 14"/>
          <p:cNvSpPr txBox="1"/>
          <p:nvPr/>
        </p:nvSpPr>
        <p:spPr>
          <a:xfrm>
            <a:off x="914400" y="5350282"/>
            <a:ext cx="7315200" cy="1200329"/>
          </a:xfrm>
          <a:prstGeom prst="rect">
            <a:avLst/>
          </a:prstGeom>
          <a:noFill/>
          <a:ln w="41275">
            <a:solidFill>
              <a:schemeClr val="accent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US" dirty="0" smtClean="0"/>
              <a:t>In March and April, we have been tending to collect less each week then we had expected leaving us in a 2% unfavorable YTD position.  Staying watchful on an unfavorable trend is important as we may need to reduce spending below our planned budget before the end of the year.</a:t>
            </a:r>
          </a:p>
        </p:txBody>
      </p:sp>
    </p:spTree>
    <p:extLst>
      <p:ext uri="{BB962C8B-B14F-4D97-AF65-F5344CB8AC3E}">
        <p14:creationId xmlns:p14="http://schemas.microsoft.com/office/powerpoint/2010/main" val="1490568692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304801"/>
            <a:ext cx="7772400" cy="762000"/>
          </a:xfrm>
        </p:spPr>
        <p:txBody>
          <a:bodyPr>
            <a:normAutofit fontScale="90000"/>
          </a:bodyPr>
          <a:lstStyle/>
          <a:p>
            <a:r>
              <a:rPr lang="en-US" b="1" dirty="0" smtClean="0"/>
              <a:t>LCR Financials at a glance:</a:t>
            </a:r>
            <a:br>
              <a:rPr lang="en-US" b="1" dirty="0" smtClean="0"/>
            </a:br>
            <a:r>
              <a:rPr lang="en-US" b="1" dirty="0" smtClean="0"/>
              <a:t>Contributions</a:t>
            </a:r>
            <a:endParaRPr lang="en-US" b="1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685800" y="1468899"/>
            <a:ext cx="5486400" cy="4724400"/>
          </a:xfrm>
        </p:spPr>
        <p:txBody>
          <a:bodyPr/>
          <a:lstStyle/>
          <a:p>
            <a:r>
              <a:rPr lang="en-US" dirty="0" smtClean="0">
                <a:solidFill>
                  <a:schemeClr val="tx1"/>
                </a:solidFill>
              </a:rPr>
              <a:t>Week of May 6, 2012</a:t>
            </a:r>
          </a:p>
          <a:p>
            <a:pPr algn="l"/>
            <a:endParaRPr lang="en-US" sz="1200" dirty="0" smtClean="0">
              <a:solidFill>
                <a:schemeClr val="tx1"/>
              </a:solidFill>
            </a:endParaRPr>
          </a:p>
          <a:p>
            <a:pPr algn="l"/>
            <a:r>
              <a:rPr lang="en-US" dirty="0" smtClean="0">
                <a:solidFill>
                  <a:schemeClr val="tx1"/>
                </a:solidFill>
              </a:rPr>
              <a:t>Actual Week	=	$ 10,315</a:t>
            </a:r>
          </a:p>
          <a:p>
            <a:pPr algn="l"/>
            <a:r>
              <a:rPr lang="en-US" dirty="0" smtClean="0">
                <a:solidFill>
                  <a:schemeClr val="tx1"/>
                </a:solidFill>
              </a:rPr>
              <a:t>Budget Week  	=	$   9,116</a:t>
            </a:r>
          </a:p>
          <a:p>
            <a:pPr algn="l"/>
            <a:endParaRPr lang="en-US" dirty="0">
              <a:solidFill>
                <a:schemeClr val="tx1"/>
              </a:solidFill>
            </a:endParaRPr>
          </a:p>
          <a:p>
            <a:pPr algn="l"/>
            <a:r>
              <a:rPr lang="en-US" dirty="0" smtClean="0">
                <a:solidFill>
                  <a:schemeClr val="tx1"/>
                </a:solidFill>
              </a:rPr>
              <a:t>YTD Actual 	= 	$211,142</a:t>
            </a:r>
          </a:p>
          <a:p>
            <a:pPr algn="l"/>
            <a:r>
              <a:rPr lang="en-US" dirty="0" smtClean="0">
                <a:solidFill>
                  <a:schemeClr val="tx1"/>
                </a:solidFill>
              </a:rPr>
              <a:t>YTD Budget	= 	$212,283</a:t>
            </a:r>
            <a:endParaRPr lang="en-US" dirty="0">
              <a:solidFill>
                <a:schemeClr val="tx1"/>
              </a:solidFill>
            </a:endParaRPr>
          </a:p>
        </p:txBody>
      </p:sp>
      <p:sp>
        <p:nvSpPr>
          <p:cNvPr id="15" name="TextBox 14"/>
          <p:cNvSpPr txBox="1"/>
          <p:nvPr/>
        </p:nvSpPr>
        <p:spPr>
          <a:xfrm>
            <a:off x="914400" y="5431299"/>
            <a:ext cx="7315200" cy="1200329"/>
          </a:xfrm>
          <a:prstGeom prst="rect">
            <a:avLst/>
          </a:prstGeom>
          <a:noFill/>
          <a:ln w="41275">
            <a:solidFill>
              <a:schemeClr val="accent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US" dirty="0" smtClean="0"/>
              <a:t>This past week (as well as several in April) we have been making up some of the shortfall verses our budget but we are still 1% unfavorable to budget.  As we are coming into the Summer months, when contributions tend to be lighter, we need to continue to be watchful.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7035630" y="2496994"/>
            <a:ext cx="13716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dirty="0" smtClean="0"/>
              <a:t>13% </a:t>
            </a:r>
            <a:r>
              <a:rPr lang="en-US" dirty="0"/>
              <a:t>F</a:t>
            </a:r>
            <a:r>
              <a:rPr lang="en-US" dirty="0" smtClean="0"/>
              <a:t>avorable</a:t>
            </a:r>
            <a:endParaRPr lang="en-US" dirty="0"/>
          </a:p>
        </p:txBody>
      </p:sp>
      <p:sp>
        <p:nvSpPr>
          <p:cNvPr id="16" name="TextBox 15"/>
          <p:cNvSpPr txBox="1"/>
          <p:nvPr/>
        </p:nvSpPr>
        <p:spPr>
          <a:xfrm>
            <a:off x="7037104" y="4153660"/>
            <a:ext cx="13716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dirty="0" smtClean="0"/>
              <a:t>1% Unfavorable</a:t>
            </a:r>
            <a:endParaRPr lang="en-US" dirty="0"/>
          </a:p>
        </p:txBody>
      </p:sp>
      <p:sp>
        <p:nvSpPr>
          <p:cNvPr id="17" name="Right Brace 16"/>
          <p:cNvSpPr/>
          <p:nvPr/>
        </p:nvSpPr>
        <p:spPr>
          <a:xfrm>
            <a:off x="6374317" y="2324860"/>
            <a:ext cx="502920" cy="990600"/>
          </a:xfrm>
          <a:prstGeom prst="rightBrace">
            <a:avLst/>
          </a:prstGeom>
          <a:ln w="254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8" name="Right Brace 17"/>
          <p:cNvSpPr/>
          <p:nvPr/>
        </p:nvSpPr>
        <p:spPr>
          <a:xfrm>
            <a:off x="6387041" y="4001260"/>
            <a:ext cx="502920" cy="990600"/>
          </a:xfrm>
          <a:prstGeom prst="rightBrace">
            <a:avLst/>
          </a:prstGeom>
          <a:ln w="254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9" name="TextBox 18"/>
          <p:cNvSpPr txBox="1"/>
          <p:nvPr/>
        </p:nvSpPr>
        <p:spPr>
          <a:xfrm>
            <a:off x="5942126" y="1392699"/>
            <a:ext cx="228600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b="1" dirty="0" smtClean="0">
                <a:solidFill>
                  <a:srgbClr val="FF0000"/>
                </a:solidFill>
              </a:rPr>
              <a:t>CURRENT</a:t>
            </a:r>
            <a:endParaRPr lang="en-US" sz="3200" b="1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002509133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685800" y="1219200"/>
            <a:ext cx="7543800" cy="4724400"/>
          </a:xfrm>
        </p:spPr>
        <p:txBody>
          <a:bodyPr/>
          <a:lstStyle/>
          <a:p>
            <a:r>
              <a:rPr lang="en-US" b="1" dirty="0" smtClean="0">
                <a:solidFill>
                  <a:schemeClr val="tx1"/>
                </a:solidFill>
              </a:rPr>
              <a:t>Today we covered contributions.  Another important piece is expenses of our church.  We will cover this next time.</a:t>
            </a:r>
            <a:endParaRPr lang="en-US" b="1" dirty="0">
              <a:solidFill>
                <a:schemeClr val="tx1"/>
              </a:solidFill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1632751" y="3048000"/>
            <a:ext cx="5562600" cy="31700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b="1" dirty="0" smtClean="0">
                <a:solidFill>
                  <a:srgbClr val="FF0000"/>
                </a:solidFill>
              </a:rPr>
              <a:t>Questions???</a:t>
            </a:r>
          </a:p>
          <a:p>
            <a:endParaRPr lang="en-US" sz="2400" dirty="0" smtClean="0"/>
          </a:p>
          <a:p>
            <a:r>
              <a:rPr lang="en-US" sz="2400" dirty="0" smtClean="0"/>
              <a:t>Contact the LCR Finance Committee:</a:t>
            </a:r>
          </a:p>
          <a:p>
            <a:endParaRPr lang="en-US" sz="2400" dirty="0"/>
          </a:p>
          <a:p>
            <a:r>
              <a:rPr lang="en-US" sz="2400" dirty="0" smtClean="0"/>
              <a:t>	John Hewitt (Chair)	</a:t>
            </a:r>
          </a:p>
          <a:p>
            <a:r>
              <a:rPr lang="en-US" sz="2400" dirty="0" smtClean="0"/>
              <a:t>	Tammy Rosenberg</a:t>
            </a:r>
          </a:p>
          <a:p>
            <a:r>
              <a:rPr lang="en-US" sz="2400" dirty="0"/>
              <a:t>	</a:t>
            </a:r>
            <a:r>
              <a:rPr lang="en-US" sz="2400" dirty="0" smtClean="0"/>
              <a:t>Mary Hauch</a:t>
            </a:r>
          </a:p>
          <a:p>
            <a:r>
              <a:rPr lang="en-US" sz="2400" dirty="0"/>
              <a:t>	</a:t>
            </a:r>
            <a:r>
              <a:rPr lang="en-US" sz="2400" dirty="0" smtClean="0"/>
              <a:t>Dawn Jacobson</a:t>
            </a:r>
            <a:endParaRPr lang="en-US" sz="2400" dirty="0"/>
          </a:p>
        </p:txBody>
      </p:sp>
    </p:spTree>
    <p:extLst>
      <p:ext uri="{BB962C8B-B14F-4D97-AF65-F5344CB8AC3E}">
        <p14:creationId xmlns:p14="http://schemas.microsoft.com/office/powerpoint/2010/main" val="1742928983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48</TotalTime>
  <Words>246</Words>
  <Application>Microsoft Office PowerPoint</Application>
  <PresentationFormat>On-screen Show (4:3)</PresentationFormat>
  <Paragraphs>50</Paragraphs>
  <Slides>5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5</vt:i4>
      </vt:variant>
    </vt:vector>
  </HeadingPairs>
  <TitlesOfParts>
    <vt:vector size="6" baseType="lpstr">
      <vt:lpstr>Office Theme</vt:lpstr>
      <vt:lpstr>PowerPoint Presentation</vt:lpstr>
      <vt:lpstr>LCR Financials at a glance:  Contributions</vt:lpstr>
      <vt:lpstr>LCR Financials at a glance: Contributions</vt:lpstr>
      <vt:lpstr>LCR Financials at a glance: Contributions</vt:lpstr>
      <vt:lpstr>PowerPoint Presentation</vt:lpstr>
    </vt:vector>
  </TitlesOfParts>
  <Company>S.C. Johnson and Son, inc.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Jacobson, Dawn M.</dc:creator>
  <cp:lastModifiedBy>Jacobson, Dawn M.</cp:lastModifiedBy>
  <cp:revision>27</cp:revision>
  <cp:lastPrinted>2012-05-12T00:09:56Z</cp:lastPrinted>
  <dcterms:created xsi:type="dcterms:W3CDTF">2012-05-11T21:00:34Z</dcterms:created>
  <dcterms:modified xsi:type="dcterms:W3CDTF">2012-05-12T00:11:10Z</dcterms:modified>
</cp:coreProperties>
</file>